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  <p:sldMasterId id="2147483660" r:id="rId3"/>
    <p:sldMasterId id="2147483672" r:id="rId4"/>
  </p:sldMasterIdLst>
  <p:notesMasterIdLst>
    <p:notesMasterId r:id="rId27"/>
  </p:notesMasterIdLst>
  <p:sldIdLst>
    <p:sldId id="425" r:id="rId5"/>
    <p:sldId id="539" r:id="rId6"/>
    <p:sldId id="681" r:id="rId7"/>
    <p:sldId id="682" r:id="rId8"/>
    <p:sldId id="686" r:id="rId9"/>
    <p:sldId id="721" r:id="rId10"/>
    <p:sldId id="722" r:id="rId11"/>
    <p:sldId id="727" r:id="rId12"/>
    <p:sldId id="752" r:id="rId13"/>
    <p:sldId id="724" r:id="rId14"/>
    <p:sldId id="725" r:id="rId15"/>
    <p:sldId id="735" r:id="rId16"/>
    <p:sldId id="765" r:id="rId17"/>
    <p:sldId id="764" r:id="rId18"/>
    <p:sldId id="766" r:id="rId19"/>
    <p:sldId id="769" r:id="rId20"/>
    <p:sldId id="768" r:id="rId21"/>
    <p:sldId id="770" r:id="rId22"/>
    <p:sldId id="771" r:id="rId23"/>
    <p:sldId id="772" r:id="rId24"/>
    <p:sldId id="734" r:id="rId25"/>
    <p:sldId id="663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22"/>
      <a:buNone/>
      <a:defRPr b="1" i="0" kern="1200" baseline="0">
        <a:solidFill>
          <a:schemeClr val="tx1"/>
        </a:solidFill>
        <a:latin typeface="Arial" panose="020B0604020202020204" charset="-122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22"/>
      <a:buNone/>
      <a:defRPr sz="1800" b="1" i="0" kern="1200" baseline="0">
        <a:solidFill>
          <a:schemeClr val="tx1"/>
        </a:solidFill>
        <a:latin typeface="Arial" panose="020B0604020202020204" charset="-122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22"/>
      <a:buNone/>
      <a:defRPr sz="1800" b="1" i="0" kern="1200" baseline="0">
        <a:solidFill>
          <a:schemeClr val="tx1"/>
        </a:solidFill>
        <a:latin typeface="Arial" panose="020B0604020202020204" charset="-122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22"/>
      <a:buNone/>
      <a:defRPr sz="1800" b="1" i="0" kern="1200" baseline="0">
        <a:solidFill>
          <a:schemeClr val="tx1"/>
        </a:solidFill>
        <a:latin typeface="Arial" panose="020B0604020202020204" charset="-122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22"/>
      <a:buNone/>
      <a:defRPr sz="1800" b="1" i="0" kern="1200" baseline="0">
        <a:solidFill>
          <a:schemeClr val="tx1"/>
        </a:solidFill>
        <a:latin typeface="Arial" panose="020B0604020202020204" charset="-122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22"/>
      <a:buNone/>
      <a:defRPr sz="1800" b="1" i="0" kern="1200" baseline="0">
        <a:solidFill>
          <a:schemeClr val="tx1"/>
        </a:solidFill>
        <a:latin typeface="Arial" panose="020B0604020202020204" charset="-122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22"/>
      <a:buNone/>
      <a:defRPr sz="1800" b="1" i="0" kern="1200" baseline="0">
        <a:solidFill>
          <a:schemeClr val="tx1"/>
        </a:solidFill>
        <a:latin typeface="Arial" panose="020B0604020202020204" charset="-122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22"/>
      <a:buNone/>
      <a:defRPr sz="1800" b="1" i="0" kern="1200" baseline="0">
        <a:solidFill>
          <a:schemeClr val="tx1"/>
        </a:solidFill>
        <a:latin typeface="Arial" panose="020B0604020202020204" charset="-122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charset="-122"/>
      <a:buNone/>
      <a:defRPr sz="1800" b="1" i="0" kern="1200" baseline="0">
        <a:solidFill>
          <a:schemeClr val="tx1"/>
        </a:solidFill>
        <a:latin typeface="Arial" panose="020B0604020202020204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399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38" y="-102"/>
      </p:cViewPr>
      <p:guideLst>
        <p:guide orient="horz" pos="2470"/>
        <p:guide pos="3990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87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sz="1200" dirty="0"/>
          </a:p>
        </p:txBody>
      </p:sp>
      <p:sp>
        <p:nvSpPr>
          <p:cNvPr id="4099" name="日期占位符 2"/>
          <p:cNvSpPr>
            <a:spLocks noGrp="1"/>
          </p:cNvSpPr>
          <p:nvPr>
            <p:ph type="dt"/>
          </p:nvPr>
        </p:nvSpPr>
        <p:spPr>
          <a:xfrm>
            <a:off x="3883025" y="0"/>
            <a:ext cx="2973388" cy="4587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r"/>
            <a:fld id="{BB962C8B-B14F-4D97-AF65-F5344CB8AC3E}" type="datetime1">
              <a:rPr lang="zh-CN" altLang="en-US" dirty="0"/>
            </a:fld>
            <a:endParaRPr lang="zh-CN" altLang="en-US" sz="1200" dirty="0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0213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endParaRPr lang="zh-CN" altLang="en-US" sz="1200" dirty="0"/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/>
          </p:nvPr>
        </p:nvSpPr>
        <p:spPr>
          <a:xfrm>
            <a:off x="3883025" y="8685213"/>
            <a:ext cx="2973388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1" hangingPunct="0">
      <a:lnSpc>
        <a:spcPct val="100000"/>
      </a:lnSpc>
      <a:spcBef>
        <a:spcPct val="0"/>
      </a:spcBef>
      <a:spcAft>
        <a:spcPct val="0"/>
      </a:spcAft>
      <a:buNone/>
      <a:defRPr sz="1200" i="0" kern="1200">
        <a:solidFill>
          <a:schemeClr val="bg1"/>
        </a:solidFill>
      </a:defRPr>
    </a:lvl1pPr>
    <a:lvl2pPr marL="0" lvl="1" indent="0" algn="l" defTabSz="0" eaLnBrk="0" fontAlgn="base" latinLnBrk="1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>
        <a:solidFill>
          <a:schemeClr val="bg1"/>
        </a:solidFill>
      </a:defRPr>
    </a:lvl2pPr>
    <a:lvl3pPr marL="0" lvl="2" indent="0" algn="l" defTabSz="0" eaLnBrk="0" fontAlgn="base" latinLnBrk="1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bg1"/>
        </a:solidFill>
      </a:defRPr>
    </a:lvl3pPr>
    <a:lvl4pPr marL="0" lvl="3" indent="0" algn="l" defTabSz="0" eaLnBrk="0" fontAlgn="base" latinLnBrk="1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bg1"/>
        </a:solidFill>
      </a:defRPr>
    </a:lvl4pPr>
    <a:lvl5pPr marL="0" lvl="4" indent="0" algn="l" defTabSz="0" eaLnBrk="0" fontAlgn="base" latinLnBrk="1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bg1"/>
        </a:solidFill>
      </a:defRPr>
    </a:lvl5pPr>
    <a:lvl6pPr marL="2286000" lvl="5" indent="0" algn="l" defTabSz="0" eaLnBrk="0" fontAlgn="base" latinLnBrk="1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bg1"/>
        </a:solidFill>
      </a:defRPr>
    </a:lvl6pPr>
    <a:lvl7pPr marL="2743200" lvl="6" indent="0" algn="l" defTabSz="0" eaLnBrk="0" fontAlgn="base" latinLnBrk="1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bg1"/>
        </a:solidFill>
      </a:defRPr>
    </a:lvl7pPr>
    <a:lvl8pPr marL="3200400" lvl="7" indent="0" algn="l" defTabSz="0" eaLnBrk="0" fontAlgn="base" latinLnBrk="1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bg1"/>
        </a:solidFill>
      </a:defRPr>
    </a:lvl8pPr>
    <a:lvl9pPr marL="3657600" lvl="8" indent="0" algn="l" defTabSz="0" eaLnBrk="0" fontAlgn="base" latinLnBrk="1" hangingPunct="0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bg1"/>
        </a:solidFill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5"/>
          <p:cNvSpPr/>
          <p:nvPr userDrawn="1"/>
        </p:nvSpPr>
        <p:spPr>
          <a:xfrm>
            <a:off x="9702800" y="6538913"/>
            <a:ext cx="2032000" cy="1428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lvl="0" indent="0" algn="r">
              <a:lnSpc>
                <a:spcPts val="1125"/>
              </a:lnSpc>
            </a:pPr>
            <a:r>
              <a:rPr lang="zh-CN" altLang="en-US" sz="1000" dirty="0">
                <a:latin typeface="等线 Light" panose="02010600030101010101" charset="-122"/>
                <a:ea typeface="华文楷体" panose="02010600040101010101" pitchFamily="2" charset="-122"/>
                <a:sym typeface="等线 Light" panose="02010600030101010101" charset="-122"/>
              </a:rPr>
              <a:t>上海欧冶物流股份有限公司版权所有</a:t>
            </a:r>
            <a:endParaRPr lang="en-US" altLang="zh-CN" sz="1000" dirty="0">
              <a:latin typeface="等线 Light" panose="02010600030101010101" charset="-122"/>
              <a:ea typeface="华文楷体" panose="02010600040101010101" pitchFamily="2" charset="-122"/>
              <a:sym typeface="等线 Light" panose="02010600030101010101" charset="-122"/>
            </a:endParaRPr>
          </a:p>
        </p:txBody>
      </p:sp>
      <p:sp>
        <p:nvSpPr>
          <p:cNvPr id="1027" name="矩形 3"/>
          <p:cNvSpPr/>
          <p:nvPr userDrawn="1"/>
        </p:nvSpPr>
        <p:spPr>
          <a:xfrm>
            <a:off x="0" y="3175"/>
            <a:ext cx="10909300" cy="434975"/>
          </a:xfrm>
          <a:prstGeom prst="rect">
            <a:avLst/>
          </a:prstGeom>
          <a:solidFill>
            <a:srgbClr val="0066CC"/>
          </a:solidFill>
          <a:ln w="9525">
            <a:noFill/>
          </a:ln>
        </p:spPr>
        <p:txBody>
          <a:bodyPr wrap="square" lIns="90170" tIns="46990" rIns="90170" bIns="46990"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等线" panose="02010600030101010101" charset="-122"/>
              <a:ea typeface="等线" panose="02010600030101010101" charset="-122"/>
              <a:sym typeface="等线" panose="02010600030101010101" charset="-122"/>
            </a:endParaRPr>
          </a:p>
        </p:txBody>
      </p:sp>
      <p:pic>
        <p:nvPicPr>
          <p:cNvPr id="1028" name="图片 1027" descr="QQ图片20171211132308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969625" y="49213"/>
            <a:ext cx="1133475" cy="3905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kern="1200"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kern="1200">
          <a:latin typeface="+mn-lt"/>
          <a:ea typeface="+mn-ea"/>
          <a:cs typeface="+mn-cs"/>
        </a:defRPr>
      </a:lvl1pPr>
      <a:lvl2pPr marL="914400" lvl="1" indent="-914400" algn="l" defTabSz="0" eaLnBrk="1" fontAlgn="base" latinLnBrk="1" hangingPunct="0">
        <a:lnSpc>
          <a:spcPct val="0"/>
        </a:lnSpc>
        <a:spcBef>
          <a:spcPct val="216000"/>
        </a:spcBef>
        <a:spcAft>
          <a:spcPct val="0"/>
        </a:spcAft>
        <a:buNone/>
        <a:defRPr sz="1000" b="0" i="0" kern="1200">
          <a:latin typeface="Arial" panose="020B0604020202020204" charset="-122"/>
          <a:ea typeface="+mn-ea"/>
          <a:cs typeface="+mn-cs"/>
        </a:defRPr>
      </a:lvl2pPr>
      <a:lvl3pPr marL="914400" lvl="2" indent="-914400" algn="l" defTabSz="0" eaLnBrk="1" fontAlgn="base" latinLnBrk="1" hangingPunct="0">
        <a:lnSpc>
          <a:spcPct val="0"/>
        </a:lnSpc>
        <a:spcBef>
          <a:spcPct val="216000"/>
        </a:spcBef>
        <a:spcAft>
          <a:spcPct val="0"/>
        </a:spcAft>
        <a:buNone/>
        <a:defRPr sz="1000" b="0" i="0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</a:defRPr>
      </a:lvl3pPr>
      <a:lvl4pPr marL="914400" lvl="3" indent="-914400" algn="l" defTabSz="0" eaLnBrk="1" fontAlgn="base" latinLnBrk="1" hangingPunct="0">
        <a:lnSpc>
          <a:spcPct val="0"/>
        </a:lnSpc>
        <a:spcBef>
          <a:spcPct val="216000"/>
        </a:spcBef>
        <a:spcAft>
          <a:spcPct val="0"/>
        </a:spcAft>
        <a:buNone/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4pPr>
      <a:lvl5pPr marL="44450" lvl="4" indent="-4445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5pPr>
      <a:lvl6pPr marL="2514600" lvl="5" indent="-22860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6pPr>
      <a:lvl7pPr marL="2971800" lvl="6" indent="-22860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7pPr>
      <a:lvl8pPr marL="3429000" lvl="7" indent="-22860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8pPr>
      <a:lvl9pPr marL="3886200" lvl="8" indent="-22860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5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588" y="0"/>
            <a:ext cx="12276137" cy="68786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kern="1200"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kern="1200">
          <a:latin typeface="+mn-lt"/>
          <a:ea typeface="+mn-ea"/>
          <a:cs typeface="+mn-cs"/>
        </a:defRPr>
      </a:lvl1pPr>
      <a:lvl2pPr marL="914400" lvl="1" indent="-914400" algn="l" defTabSz="0" eaLnBrk="1" fontAlgn="base" latinLnBrk="1" hangingPunct="0">
        <a:lnSpc>
          <a:spcPct val="0"/>
        </a:lnSpc>
        <a:spcBef>
          <a:spcPct val="216000"/>
        </a:spcBef>
        <a:spcAft>
          <a:spcPct val="0"/>
        </a:spcAft>
        <a:buNone/>
        <a:defRPr sz="1000" b="0" i="0" kern="1200">
          <a:latin typeface="Arial" panose="020B0604020202020204" charset="-122"/>
          <a:ea typeface="+mn-ea"/>
          <a:cs typeface="+mn-cs"/>
        </a:defRPr>
      </a:lvl2pPr>
      <a:lvl3pPr marL="914400" lvl="2" indent="-914400" algn="l" defTabSz="0" eaLnBrk="1" fontAlgn="base" latinLnBrk="1" hangingPunct="0">
        <a:lnSpc>
          <a:spcPct val="0"/>
        </a:lnSpc>
        <a:spcBef>
          <a:spcPct val="216000"/>
        </a:spcBef>
        <a:spcAft>
          <a:spcPct val="0"/>
        </a:spcAft>
        <a:buNone/>
        <a:defRPr sz="1000" b="0" i="0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</a:defRPr>
      </a:lvl3pPr>
      <a:lvl4pPr marL="914400" lvl="3" indent="-914400" algn="l" defTabSz="0" eaLnBrk="1" fontAlgn="base" latinLnBrk="1" hangingPunct="0">
        <a:lnSpc>
          <a:spcPct val="0"/>
        </a:lnSpc>
        <a:spcBef>
          <a:spcPct val="216000"/>
        </a:spcBef>
        <a:spcAft>
          <a:spcPct val="0"/>
        </a:spcAft>
        <a:buNone/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4pPr>
      <a:lvl5pPr marL="44450" lvl="4" indent="-4445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5pPr>
      <a:lvl6pPr marL="2514600" lvl="5" indent="-22860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6pPr>
      <a:lvl7pPr marL="2971800" lvl="6" indent="-22860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7pPr>
      <a:lvl8pPr marL="3429000" lvl="7" indent="-22860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8pPr>
      <a:lvl9pPr marL="3886200" lvl="8" indent="-228600" algn="l" defTabSz="0" eaLnBrk="0" fontAlgn="base" latinLnBrk="1" hangingPunct="0">
        <a:lnSpc>
          <a:spcPct val="100000"/>
        </a:lnSpc>
        <a:spcBef>
          <a:spcPct val="24000"/>
        </a:spcBef>
        <a:spcAft>
          <a:spcPct val="0"/>
        </a:spcAft>
        <a:buNone/>
        <a:tabLst>
          <a:tab pos="0" algn="r"/>
          <a:tab pos="13035280" algn="l"/>
          <a:tab pos="1371600" algn="l"/>
          <a:tab pos="3175" algn="l"/>
          <a:tab pos="2238375" algn="l"/>
          <a:tab pos="3175" algn="dec"/>
          <a:tab pos="2057400" algn="l"/>
          <a:tab pos="0" algn="l"/>
        </a:tabLst>
        <a:defRPr sz="200" b="0" i="1" u="none" kern="1200">
          <a:solidFill>
            <a:schemeClr val="bg1"/>
          </a:solidFill>
          <a:latin typeface="Arial" panose="020B0604020202020204" charset="-122"/>
          <a:ea typeface="Microsoft YaHei UI" panose="020B0503020204020204" pitchFamily="2" charset="-122"/>
          <a:cs typeface="+mn-cs"/>
          <a:sym typeface="Calibri" panose="020F0502020204030204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封底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84063" cy="68643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kern="1200"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kern="1200">
          <a:latin typeface="+mn-lt"/>
          <a:ea typeface="+mn-ea"/>
          <a:cs typeface="+mn-cs"/>
        </a:defRPr>
      </a:lvl1pPr>
      <a:lvl2pPr marL="0" lvl="1" indent="914400" algn="l" defTabSz="0" eaLnBrk="1" fontAlgn="base" latinLnBrk="1" hangingPunct="0">
        <a:lnSpc>
          <a:spcPct val="20000"/>
        </a:lnSpc>
        <a:spcBef>
          <a:spcPct val="0"/>
        </a:spcBef>
        <a:spcAft>
          <a:spcPct val="216000"/>
        </a:spcAft>
        <a:buNone/>
        <a:defRPr sz="100" b="1" i="0" kern="1200">
          <a:latin typeface="Arial" panose="020B0604020202020204" charset="-122"/>
          <a:ea typeface="Times New Roman" panose="02020603050405020304" pitchFamily="2" charset="-52"/>
          <a:cs typeface="+mn-cs"/>
        </a:defRPr>
      </a:lvl2pPr>
      <a:lvl3pPr marL="0" lvl="2" indent="914400" algn="l" defTabSz="0" eaLnBrk="1" fontAlgn="b" latinLnBrk="1" hangingPunct="0">
        <a:lnSpc>
          <a:spcPct val="20000"/>
        </a:lnSpc>
        <a:spcBef>
          <a:spcPct val="0"/>
        </a:spcBef>
        <a:spcAft>
          <a:spcPct val="216000"/>
        </a:spcAft>
        <a:buNone/>
        <a:defRPr sz="100" b="0" i="0" kern="1200">
          <a:solidFill>
            <a:schemeClr val="bg1"/>
          </a:solidFill>
          <a:latin typeface="Arial" panose="020B0604020202020204" charset="-122"/>
          <a:ea typeface="Times New Roman" panose="02020603050405020304" pitchFamily="2" charset="-52"/>
          <a:cs typeface="+mn-cs"/>
        </a:defRPr>
      </a:lvl3pPr>
      <a:lvl4pPr marL="0" lvl="3" indent="914400" algn="l" defTabSz="0" eaLnBrk="1" fontAlgn="b" latinLnBrk="0" hangingPunct="0">
        <a:lnSpc>
          <a:spcPct val="20000"/>
        </a:lnSpc>
        <a:spcBef>
          <a:spcPct val="0"/>
        </a:spcBef>
        <a:spcAft>
          <a:spcPct val="216000"/>
        </a:spcAft>
        <a:buChar char="﷏"/>
        <a:defRPr sz="100" b="0" i="0" kern="1200">
          <a:solidFill>
            <a:schemeClr val="bg1"/>
          </a:solidFill>
          <a:latin typeface="Arial" panose="020B0604020202020204" charset="-122"/>
          <a:ea typeface="Times New Roman" panose="02020603050405020304" pitchFamily="2" charset="-52"/>
          <a:cs typeface="+mn-cs"/>
        </a:defRPr>
      </a:lvl4pPr>
      <a:lvl5pPr marL="342900" lvl="4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1" u="none" kern="1200">
          <a:solidFill>
            <a:schemeClr val="bg1"/>
          </a:solidFill>
          <a:latin typeface="Arial" panose="020B0604020202020204" charset="-122"/>
          <a:ea typeface="华文行楷" panose="02010800040101010101" pitchFamily="2" charset="-122"/>
          <a:cs typeface="+mn-cs"/>
        </a:defRPr>
      </a:lvl5pPr>
      <a:lvl6pPr marL="2514600" lvl="5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1" u="none" kern="1200">
          <a:solidFill>
            <a:schemeClr val="bg1"/>
          </a:solidFill>
          <a:latin typeface="Arial" panose="020B0604020202020204" charset="-122"/>
          <a:ea typeface="华文行楷" panose="02010800040101010101" pitchFamily="2" charset="-122"/>
          <a:cs typeface="+mn-cs"/>
        </a:defRPr>
      </a:lvl6pPr>
      <a:lvl7pPr marL="2971800" lvl="6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1" u="none" kern="1200">
          <a:solidFill>
            <a:schemeClr val="bg1"/>
          </a:solidFill>
          <a:latin typeface="Arial" panose="020B0604020202020204" charset="-122"/>
          <a:ea typeface="华文行楷" panose="02010800040101010101" pitchFamily="2" charset="-122"/>
          <a:cs typeface="+mn-cs"/>
        </a:defRPr>
      </a:lvl7pPr>
      <a:lvl8pPr marL="3429000" lvl="7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1" u="none" kern="1200">
          <a:solidFill>
            <a:schemeClr val="bg1"/>
          </a:solidFill>
          <a:latin typeface="Arial" panose="020B0604020202020204" charset="-122"/>
          <a:ea typeface="华文行楷" panose="02010800040101010101" pitchFamily="2" charset="-122"/>
          <a:cs typeface="+mn-cs"/>
        </a:defRPr>
      </a:lvl8pPr>
      <a:lvl9pPr marL="3886200" lvl="8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1" u="none" kern="1200">
          <a:solidFill>
            <a:schemeClr val="bg1"/>
          </a:solidFill>
          <a:latin typeface="Arial" panose="020B0604020202020204" charset="-122"/>
          <a:ea typeface="华文行楷" panose="0201080004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charset="-122"/>
        <a:buNone/>
        <a:defRPr sz="1800" b="1" i="0" kern="1200" baseline="0">
          <a:solidFill>
            <a:schemeClr val="tx1"/>
          </a:solidFill>
          <a:latin typeface="Arial" panose="020B0604020202020204" charset="-122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hyperlink" Target="https://www.ouyeeljg.com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3"/>
          <p:cNvSpPr/>
          <p:nvPr/>
        </p:nvSpPr>
        <p:spPr>
          <a:xfrm>
            <a:off x="4492625" y="4873625"/>
            <a:ext cx="3260725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/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等线 Light" panose="02010600030101010101" charset="-122"/>
              </a:rPr>
              <a:t>上海欧冶物流股份有限公司</a:t>
            </a:r>
            <a:endParaRPr lang="zh-CN" altLang="en-US" sz="2000" b="0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等线 Light" panose="02010600030101010101" charset="-122"/>
            </a:endParaRPr>
          </a:p>
        </p:txBody>
      </p:sp>
      <p:sp>
        <p:nvSpPr>
          <p:cNvPr id="5123" name="标题 1"/>
          <p:cNvSpPr>
            <a:spLocks noGrp="1"/>
          </p:cNvSpPr>
          <p:nvPr/>
        </p:nvSpPr>
        <p:spPr>
          <a:xfrm>
            <a:off x="2112963" y="2465388"/>
            <a:ext cx="7821612" cy="850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algn="ctr"/>
            <a:r>
              <a:rPr lang="zh-CN" altLang="en-US" sz="4800" dirty="0">
                <a:solidFill>
                  <a:schemeClr val="bg1"/>
                </a:solidFill>
                <a:latin typeface="Arial" panose="020B0604020202020204" charset="-122"/>
                <a:ea typeface="微软雅黑" panose="020B0503020204020204" pitchFamily="2" charset="-122"/>
                <a:sym typeface="Arial" panose="020B0604020202020204" charset="-122"/>
              </a:rPr>
              <a:t>欧冶加工产品用户操作手册</a:t>
            </a:r>
            <a:endParaRPr lang="zh-CN" altLang="en-US" sz="4800" dirty="0">
              <a:solidFill>
                <a:schemeClr val="bg1"/>
              </a:solidFill>
              <a:latin typeface="Arial" panose="020B0604020202020204" charset="-122"/>
              <a:ea typeface="微软雅黑" panose="020B0503020204020204" pitchFamily="2" charset="-122"/>
              <a:sym typeface="Arial" panose="020B0604020202020204" charset="-122"/>
            </a:endParaRPr>
          </a:p>
          <a:p>
            <a:pPr algn="ctr"/>
            <a:endParaRPr lang="en-US" altLang="zh-CN" sz="4800" b="0" dirty="0">
              <a:solidFill>
                <a:schemeClr val="bg1"/>
              </a:solidFill>
              <a:latin typeface="Arial" panose="020B0604020202020204" charset="-122"/>
              <a:ea typeface="微软雅黑" panose="020B0503020204020204" pitchFamily="2" charset="-122"/>
              <a:sym typeface="Arial" panose="020B0604020202020204" charset="-122"/>
            </a:endParaRPr>
          </a:p>
        </p:txBody>
      </p:sp>
      <p:sp>
        <p:nvSpPr>
          <p:cNvPr id="5124" name="文本框 1"/>
          <p:cNvSpPr/>
          <p:nvPr/>
        </p:nvSpPr>
        <p:spPr>
          <a:xfrm>
            <a:off x="9186863" y="6288088"/>
            <a:ext cx="3081337" cy="398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b="0" i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微软雅黑" panose="020B0503020204020204" pitchFamily="2" charset="-122"/>
              </a:rPr>
              <a:t>www.ouyeel.com</a:t>
            </a:r>
            <a:endParaRPr lang="zh-CN" altLang="en-US" sz="2000" b="0" i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微软雅黑" panose="020B0503020204020204" pitchFamily="2" charset="-122"/>
            </a:endParaRPr>
          </a:p>
        </p:txBody>
      </p:sp>
      <p:sp>
        <p:nvSpPr>
          <p:cNvPr id="5125" name="文本框 3"/>
          <p:cNvSpPr/>
          <p:nvPr/>
        </p:nvSpPr>
        <p:spPr>
          <a:xfrm>
            <a:off x="10601325" y="180975"/>
            <a:ext cx="15430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b="0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等线 Light" panose="02010600030101010101" charset="-122"/>
              </a:rPr>
              <a:t>Ver. 1.1</a:t>
            </a:r>
            <a:endParaRPr lang="en-US" altLang="zh-CN" b="0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6146"/>
          <p:cNvSpPr/>
          <p:nvPr/>
        </p:nvSpPr>
        <p:spPr>
          <a:xfrm>
            <a:off x="1219200" y="733425"/>
            <a:ext cx="10377488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用已经获得的</a:t>
            </a:r>
            <a:r>
              <a:rPr lang="en-US" altLang="zh-CN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T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代码重新登录欧冶加工平台(www.ouyeeljg.com)。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4339" name="文本框 18434"/>
          <p:cNvSpPr txBox="1"/>
          <p:nvPr/>
        </p:nvSpPr>
        <p:spPr>
          <a:xfrm>
            <a:off x="466725" y="4763"/>
            <a:ext cx="33321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加工厂注册流程-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注册路径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9890" y="1393190"/>
            <a:ext cx="8353425" cy="46812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6146"/>
          <p:cNvSpPr/>
          <p:nvPr/>
        </p:nvSpPr>
        <p:spPr>
          <a:xfrm>
            <a:off x="649288" y="550863"/>
            <a:ext cx="10637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点击“首页”-“公司信息维护”-“开通供应业务”，填写完成所有必填项的内容并保存，系统会提醒等待平台客服的审核。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5363" name="文本框 18434"/>
          <p:cNvSpPr txBox="1"/>
          <p:nvPr/>
        </p:nvSpPr>
        <p:spPr>
          <a:xfrm>
            <a:off x="466725" y="4763"/>
            <a:ext cx="33321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加工厂注册流程-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注册内容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15364" name="图片 153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225" y="1374775"/>
            <a:ext cx="7513638" cy="495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8434"/>
          <p:cNvSpPr txBox="1"/>
          <p:nvPr/>
        </p:nvSpPr>
        <p:spPr>
          <a:xfrm>
            <a:off x="466725" y="4763"/>
            <a:ext cx="33321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加工厂注册流程-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注册内容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sp>
        <p:nvSpPr>
          <p:cNvPr id="16387" name="文本框 6146"/>
          <p:cNvSpPr/>
          <p:nvPr/>
        </p:nvSpPr>
        <p:spPr>
          <a:xfrm>
            <a:off x="619125" y="657225"/>
            <a:ext cx="10637838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平台审核完成后，会发送相关“成为供应商资质"的短信通知，页面的当前资质也会同步更新显示。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16388" name="图片 163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25" y="1268413"/>
            <a:ext cx="2835275" cy="4208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508000" y="2530475"/>
            <a:ext cx="609600" cy="2736850"/>
          </a:xfrm>
          <a:prstGeom prst="rect">
            <a:avLst/>
          </a:prstGeom>
          <a:noFill/>
          <a:ln w="9525">
            <a:noFill/>
          </a:ln>
        </p:spPr>
        <p:txBody>
          <a:bodyPr wrap="square" lIns="24000" tIns="14400" rIns="24000" bIns="14400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b="0" dirty="0">
                <a:solidFill>
                  <a:srgbClr val="FFFFFF"/>
                </a:solidFill>
                <a:latin typeface="Arial" panose="020B0604020202020204" charset="-122"/>
                <a:ea typeface="华文细黑" panose="02010600040101010101" pitchFamily="2" charset="-122"/>
                <a:sym typeface="Calibri" panose="020F0502020204030204"/>
              </a:rPr>
              <a:t>汇报提纲</a:t>
            </a:r>
            <a:endParaRPr lang="zh-CN" altLang="en-US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  <a:p>
            <a:pPr algn="ctr" eaLnBrk="0" hangingPunct="0">
              <a:spcBef>
                <a:spcPct val="50000"/>
              </a:spcBef>
            </a:pPr>
            <a:endParaRPr lang="en-US" altLang="zh-CN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</p:txBody>
      </p:sp>
      <p:sp>
        <p:nvSpPr>
          <p:cNvPr id="17411" name="Rectangle 2"/>
          <p:cNvSpPr/>
          <p:nvPr/>
        </p:nvSpPr>
        <p:spPr>
          <a:xfrm>
            <a:off x="0" y="1592263"/>
            <a:ext cx="1219200" cy="3478212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wrap="none" lIns="18000" tIns="10800" rIns="18000" bIns="10800" anchor="ctr"/>
          <a:p>
            <a:pPr eaLnBrk="0" hangingPunct="0"/>
            <a:endParaRPr lang="zh-CN" altLang="en-US" sz="100" dirty="0">
              <a:solidFill>
                <a:srgbClr val="000000"/>
              </a:solidFill>
              <a:latin typeface="Arial" panose="020B0604020202020204" charset="-122"/>
              <a:ea typeface="宋体" panose="02010600030101010101" pitchFamily="2" charset="-122"/>
              <a:sym typeface="Calibri" panose="020F0502020204030204"/>
            </a:endParaRPr>
          </a:p>
        </p:txBody>
      </p:sp>
      <p:sp>
        <p:nvSpPr>
          <p:cNvPr id="17412" name="Text Box 3"/>
          <p:cNvSpPr txBox="1"/>
          <p:nvPr/>
        </p:nvSpPr>
        <p:spPr>
          <a:xfrm>
            <a:off x="369888" y="2862263"/>
            <a:ext cx="457200" cy="996950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18000" bIns="10800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b="0" dirty="0">
                <a:solidFill>
                  <a:srgbClr val="FFFFFF"/>
                </a:solidFill>
                <a:latin typeface="Arial" panose="020B0604020202020204" charset="-122"/>
                <a:ea typeface="华文细黑" panose="02010600040101010101" pitchFamily="2" charset="-122"/>
                <a:sym typeface="Calibri" panose="020F0502020204030204"/>
              </a:rPr>
              <a:t>目录</a:t>
            </a:r>
            <a:endParaRPr lang="zh-CN" altLang="en-US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</p:txBody>
      </p:sp>
      <p:sp>
        <p:nvSpPr>
          <p:cNvPr id="17413" name="文本框 5"/>
          <p:cNvSpPr txBox="1"/>
          <p:nvPr/>
        </p:nvSpPr>
        <p:spPr>
          <a:xfrm>
            <a:off x="3654425" y="1584325"/>
            <a:ext cx="6694488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一、用户注册流程</a:t>
            </a:r>
            <a:endParaRPr lang="zh-CN" altLang="en-US" sz="2400" b="0" dirty="0">
              <a:solidFill>
                <a:schemeClr val="bg2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17414" name="文本框 3"/>
          <p:cNvSpPr txBox="1"/>
          <p:nvPr/>
        </p:nvSpPr>
        <p:spPr>
          <a:xfrm>
            <a:off x="3667125" y="2305050"/>
            <a:ext cx="4799013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二、加工厂注册流程</a:t>
            </a:r>
            <a:endParaRPr lang="zh-CN" altLang="en-US" sz="2400" b="0" dirty="0">
              <a:solidFill>
                <a:schemeClr val="bg2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7415" name="文本框 4"/>
          <p:cNvSpPr txBox="1"/>
          <p:nvPr/>
        </p:nvSpPr>
        <p:spPr>
          <a:xfrm>
            <a:off x="3667125" y="3003550"/>
            <a:ext cx="3911600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三、如何开通店铺</a:t>
            </a:r>
            <a:endParaRPr lang="zh-CN" altLang="en-US" sz="2400" b="0" dirty="0">
              <a:solidFill>
                <a:srgbClr val="FF000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17416" name="文本框 5"/>
          <p:cNvSpPr txBox="1"/>
          <p:nvPr/>
        </p:nvSpPr>
        <p:spPr>
          <a:xfrm>
            <a:off x="3667125" y="3760788"/>
            <a:ext cx="323056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80808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四、如何发布加工能力</a:t>
            </a:r>
            <a:endParaRPr lang="zh-CN" altLang="en-US" sz="2400" b="0" dirty="0">
              <a:solidFill>
                <a:srgbClr val="80808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cxnSp>
        <p:nvCxnSpPr>
          <p:cNvPr id="17417" name="直接箭头连接符 6147"/>
          <p:cNvCxnSpPr/>
          <p:nvPr/>
        </p:nvCxnSpPr>
        <p:spPr>
          <a:xfrm flipV="1">
            <a:off x="3667125" y="2624138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17418" name="直接箭头连接符 6147"/>
          <p:cNvCxnSpPr/>
          <p:nvPr/>
        </p:nvCxnSpPr>
        <p:spPr>
          <a:xfrm flipV="1">
            <a:off x="3667125" y="3344863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17419" name="直接箭头连接符 6147"/>
          <p:cNvCxnSpPr/>
          <p:nvPr/>
        </p:nvCxnSpPr>
        <p:spPr>
          <a:xfrm flipV="1">
            <a:off x="3667125" y="4059238"/>
            <a:ext cx="4922838" cy="158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17420" name="直接箭头连接符 6147"/>
          <p:cNvCxnSpPr/>
          <p:nvPr/>
        </p:nvCxnSpPr>
        <p:spPr>
          <a:xfrm flipV="1">
            <a:off x="3667125" y="4852988"/>
            <a:ext cx="5064125" cy="6350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6146"/>
          <p:cNvSpPr/>
          <p:nvPr/>
        </p:nvSpPr>
        <p:spPr>
          <a:xfrm>
            <a:off x="649288" y="550863"/>
            <a:ext cx="10637837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点击“首页”-“公司信息维护”-“开通店铺”，在企业介绍框内输入相关企业信息，主营产品和服务优势等。</a:t>
            </a:r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466725" y="4763"/>
            <a:ext cx="30273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如何开通店铺-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公司介绍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18436" name="图片 184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1357313"/>
            <a:ext cx="11296650" cy="4989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8434"/>
          <p:cNvSpPr txBox="1"/>
          <p:nvPr/>
        </p:nvSpPr>
        <p:spPr>
          <a:xfrm>
            <a:off x="466725" y="4763"/>
            <a:ext cx="30273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如何开通店铺-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特色能力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19459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438" y="1733550"/>
            <a:ext cx="5235575" cy="474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747838"/>
            <a:ext cx="3340100" cy="4624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6146"/>
          <p:cNvSpPr/>
          <p:nvPr/>
        </p:nvSpPr>
        <p:spPr>
          <a:xfrm>
            <a:off x="650875" y="550863"/>
            <a:ext cx="5453063" cy="1006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填写完成“特色能力”，介绍公司有特色的加工能力，并可上传加工设备等显示加工能力的图片。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9462" name="文本框 6146"/>
          <p:cNvSpPr/>
          <p:nvPr/>
        </p:nvSpPr>
        <p:spPr>
          <a:xfrm>
            <a:off x="6743700" y="536575"/>
            <a:ext cx="4403725" cy="1006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上传体系证书和其他各类产品、行政、质量等认证证书，保存完成后实现店铺开通。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3"/>
          <p:cNvSpPr txBox="1"/>
          <p:nvPr/>
        </p:nvSpPr>
        <p:spPr>
          <a:xfrm>
            <a:off x="508000" y="2530475"/>
            <a:ext cx="609600" cy="2736850"/>
          </a:xfrm>
          <a:prstGeom prst="rect">
            <a:avLst/>
          </a:prstGeom>
          <a:noFill/>
          <a:ln w="9525">
            <a:noFill/>
          </a:ln>
        </p:spPr>
        <p:txBody>
          <a:bodyPr wrap="square" lIns="24000" tIns="14400" rIns="24000" bIns="14400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b="0" dirty="0">
                <a:solidFill>
                  <a:srgbClr val="FFFFFF"/>
                </a:solidFill>
                <a:latin typeface="Arial" panose="020B0604020202020204" charset="-122"/>
                <a:ea typeface="华文细黑" panose="02010600040101010101" pitchFamily="2" charset="-122"/>
                <a:sym typeface="Calibri" panose="020F0502020204030204"/>
              </a:rPr>
              <a:t>汇报提纲</a:t>
            </a:r>
            <a:endParaRPr lang="zh-CN" altLang="en-US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  <a:p>
            <a:pPr algn="ctr" eaLnBrk="0" hangingPunct="0">
              <a:spcBef>
                <a:spcPct val="50000"/>
              </a:spcBef>
            </a:pPr>
            <a:endParaRPr lang="en-US" altLang="zh-CN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</p:txBody>
      </p:sp>
      <p:sp>
        <p:nvSpPr>
          <p:cNvPr id="20483" name="Rectangle 2"/>
          <p:cNvSpPr/>
          <p:nvPr/>
        </p:nvSpPr>
        <p:spPr>
          <a:xfrm>
            <a:off x="0" y="1592263"/>
            <a:ext cx="1219200" cy="3478212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wrap="none" lIns="18000" tIns="10800" rIns="18000" bIns="10800" anchor="ctr"/>
          <a:p>
            <a:pPr eaLnBrk="0" hangingPunct="0"/>
            <a:endParaRPr lang="zh-CN" altLang="en-US" sz="100" dirty="0">
              <a:solidFill>
                <a:srgbClr val="000000"/>
              </a:solidFill>
              <a:latin typeface="Arial" panose="020B0604020202020204" charset="-122"/>
              <a:ea typeface="宋体" panose="02010600030101010101" pitchFamily="2" charset="-122"/>
              <a:sym typeface="Calibri" panose="020F0502020204030204"/>
            </a:endParaRPr>
          </a:p>
        </p:txBody>
      </p:sp>
      <p:sp>
        <p:nvSpPr>
          <p:cNvPr id="20484" name="Text Box 3"/>
          <p:cNvSpPr txBox="1"/>
          <p:nvPr/>
        </p:nvSpPr>
        <p:spPr>
          <a:xfrm>
            <a:off x="369888" y="2862263"/>
            <a:ext cx="457200" cy="996950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18000" bIns="10800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b="0" dirty="0">
                <a:solidFill>
                  <a:srgbClr val="FFFFFF"/>
                </a:solidFill>
                <a:latin typeface="Arial" panose="020B0604020202020204" charset="-122"/>
                <a:ea typeface="华文细黑" panose="02010600040101010101" pitchFamily="2" charset="-122"/>
                <a:sym typeface="Calibri" panose="020F0502020204030204"/>
              </a:rPr>
              <a:t>目录</a:t>
            </a:r>
            <a:endParaRPr lang="zh-CN" altLang="en-US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</p:txBody>
      </p:sp>
      <p:sp>
        <p:nvSpPr>
          <p:cNvPr id="20485" name="文本框 5"/>
          <p:cNvSpPr txBox="1"/>
          <p:nvPr/>
        </p:nvSpPr>
        <p:spPr>
          <a:xfrm>
            <a:off x="3654425" y="1584325"/>
            <a:ext cx="6694488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一、用户注册流程</a:t>
            </a:r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20486" name="文本框 3"/>
          <p:cNvSpPr txBox="1"/>
          <p:nvPr/>
        </p:nvSpPr>
        <p:spPr>
          <a:xfrm>
            <a:off x="3667125" y="2305050"/>
            <a:ext cx="4799013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二、加工厂注册流程</a:t>
            </a:r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20487" name="文本框 4"/>
          <p:cNvSpPr txBox="1"/>
          <p:nvPr/>
        </p:nvSpPr>
        <p:spPr>
          <a:xfrm>
            <a:off x="3667125" y="3003550"/>
            <a:ext cx="3911600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charset="-122"/>
              </a:rPr>
              <a:t>三、如何</a:t>
            </a:r>
            <a:r>
              <a:rPr lang="zh-CN" altLang="en-US" sz="2400" b="0" dirty="0">
                <a:solidFill>
                  <a:schemeClr val="bg2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开通店铺</a:t>
            </a:r>
            <a:endParaRPr lang="zh-CN" altLang="en-US" sz="2400" dirty="0">
              <a:solidFill>
                <a:schemeClr val="bg2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20488" name="文本框 5"/>
          <p:cNvSpPr txBox="1"/>
          <p:nvPr/>
        </p:nvSpPr>
        <p:spPr>
          <a:xfrm>
            <a:off x="3667125" y="3760788"/>
            <a:ext cx="323056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FF33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四、如何发布加工能力</a:t>
            </a:r>
            <a:endParaRPr lang="zh-CN" altLang="en-US" sz="2400" b="0" dirty="0">
              <a:solidFill>
                <a:srgbClr val="FF330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cxnSp>
        <p:nvCxnSpPr>
          <p:cNvPr id="20489" name="直接箭头连接符 6147"/>
          <p:cNvCxnSpPr/>
          <p:nvPr/>
        </p:nvCxnSpPr>
        <p:spPr>
          <a:xfrm flipV="1">
            <a:off x="3667125" y="2624138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20490" name="直接箭头连接符 6147"/>
          <p:cNvCxnSpPr/>
          <p:nvPr/>
        </p:nvCxnSpPr>
        <p:spPr>
          <a:xfrm flipV="1">
            <a:off x="3667125" y="3344863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20491" name="直接箭头连接符 6147"/>
          <p:cNvCxnSpPr/>
          <p:nvPr/>
        </p:nvCxnSpPr>
        <p:spPr>
          <a:xfrm flipV="1">
            <a:off x="3667125" y="4059238"/>
            <a:ext cx="4922838" cy="158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20492" name="直接箭头连接符 6147"/>
          <p:cNvCxnSpPr/>
          <p:nvPr/>
        </p:nvCxnSpPr>
        <p:spPr>
          <a:xfrm flipV="1">
            <a:off x="3667125" y="4852988"/>
            <a:ext cx="5064125" cy="6350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8434"/>
          <p:cNvSpPr txBox="1"/>
          <p:nvPr/>
        </p:nvSpPr>
        <p:spPr>
          <a:xfrm>
            <a:off x="466725" y="4763"/>
            <a:ext cx="26209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如何发布加工能力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sp>
        <p:nvSpPr>
          <p:cNvPr id="21507" name="文本框 6146"/>
          <p:cNvSpPr/>
          <p:nvPr/>
        </p:nvSpPr>
        <p:spPr>
          <a:xfrm>
            <a:off x="1663700" y="747713"/>
            <a:ext cx="10637838" cy="396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点击“会员中心”-“供应”-“加工能力”，进入发布加工能力界面。</a:t>
            </a:r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pic>
        <p:nvPicPr>
          <p:cNvPr id="21508" name="图片 215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613" y="1287463"/>
            <a:ext cx="7953375" cy="5246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8434"/>
          <p:cNvSpPr txBox="1"/>
          <p:nvPr/>
        </p:nvSpPr>
        <p:spPr>
          <a:xfrm>
            <a:off x="466725" y="4763"/>
            <a:ext cx="26209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如何发布加工能力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22531" name="图片 112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6688" y="1165225"/>
            <a:ext cx="8877300" cy="499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6146"/>
          <p:cNvSpPr/>
          <p:nvPr/>
        </p:nvSpPr>
        <p:spPr>
          <a:xfrm>
            <a:off x="1663700" y="747713"/>
            <a:ext cx="4773613" cy="396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查询类目或选择类目后，点击下一步。</a:t>
            </a:r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22533" name="矩形 13316"/>
          <p:cNvSpPr/>
          <p:nvPr/>
        </p:nvSpPr>
        <p:spPr>
          <a:xfrm>
            <a:off x="1800225" y="2174875"/>
            <a:ext cx="647700" cy="40005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p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22534" name="矩形 13316"/>
          <p:cNvSpPr/>
          <p:nvPr/>
        </p:nvSpPr>
        <p:spPr>
          <a:xfrm>
            <a:off x="1835150" y="3330575"/>
            <a:ext cx="647700" cy="40005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p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22535" name="矩形 13316"/>
          <p:cNvSpPr/>
          <p:nvPr/>
        </p:nvSpPr>
        <p:spPr>
          <a:xfrm>
            <a:off x="3840163" y="3336925"/>
            <a:ext cx="647700" cy="40005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p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22536" name="矩形 13316"/>
          <p:cNvSpPr/>
          <p:nvPr/>
        </p:nvSpPr>
        <p:spPr>
          <a:xfrm>
            <a:off x="5133975" y="5688013"/>
            <a:ext cx="1751013" cy="40005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p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8434"/>
          <p:cNvSpPr txBox="1"/>
          <p:nvPr/>
        </p:nvSpPr>
        <p:spPr>
          <a:xfrm>
            <a:off x="466725" y="4763"/>
            <a:ext cx="26209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如何发布加工能力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23555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0" y="1233488"/>
            <a:ext cx="4843463" cy="4132262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355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8688" y="1262063"/>
            <a:ext cx="5118100" cy="4132262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3557" name="矩形标注 6148"/>
          <p:cNvSpPr/>
          <p:nvPr/>
        </p:nvSpPr>
        <p:spPr>
          <a:xfrm flipH="1">
            <a:off x="6519863" y="4630738"/>
            <a:ext cx="1274762" cy="385762"/>
          </a:xfrm>
          <a:prstGeom prst="wedgeRectCallout">
            <a:avLst>
              <a:gd name="adj1" fmla="val -46065"/>
              <a:gd name="adj2" fmla="val 88324"/>
            </a:avLst>
          </a:prstGeom>
          <a:solidFill>
            <a:schemeClr val="bg1">
              <a:alpha val="100000"/>
            </a:schemeClr>
          </a:solidFill>
          <a:ln w="2857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0170" tIns="46990" rIns="90170" bIns="46990" anchor="ctr"/>
          <a:p>
            <a:pPr algn="ctr" eaLnBrk="0" hangingPunct="0"/>
            <a:r>
              <a:rPr lang="zh-CN" altLang="en-US" sz="1400" dirty="0">
                <a:latin typeface="微软雅黑" panose="020B0503020204020204" pitchFamily="2" charset="-122"/>
                <a:ea typeface="微软雅黑" panose="020B0503020204020204" pitchFamily="2" charset="-122"/>
              </a:rPr>
              <a:t>保存后发布</a:t>
            </a:r>
            <a:endParaRPr lang="zh-CN" altLang="en-US" sz="1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3558" name="矩形标注 6148"/>
          <p:cNvSpPr/>
          <p:nvPr/>
        </p:nvSpPr>
        <p:spPr>
          <a:xfrm flipH="1">
            <a:off x="7910513" y="4429125"/>
            <a:ext cx="1274762" cy="387350"/>
          </a:xfrm>
          <a:prstGeom prst="wedgeRectCallout">
            <a:avLst>
              <a:gd name="adj1" fmla="val -46065"/>
              <a:gd name="adj2" fmla="val 88324"/>
            </a:avLst>
          </a:prstGeom>
          <a:solidFill>
            <a:schemeClr val="bg1">
              <a:alpha val="100000"/>
            </a:schemeClr>
          </a:solidFill>
          <a:ln w="2857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0170" tIns="46990" rIns="90170" bIns="46990" anchor="ctr"/>
          <a:p>
            <a:pPr algn="ctr" eaLnBrk="0" hangingPunct="0"/>
            <a:r>
              <a:rPr lang="zh-CN" altLang="en-US" sz="1400" dirty="0">
                <a:latin typeface="微软雅黑" panose="020B0503020204020204" pitchFamily="2" charset="-122"/>
                <a:ea typeface="微软雅黑" panose="020B0503020204020204" pitchFamily="2" charset="-122"/>
              </a:rPr>
              <a:t>保存生成模板</a:t>
            </a:r>
            <a:endParaRPr lang="zh-CN" altLang="en-US" sz="1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23559" name="图片 122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6738" y="4930775"/>
            <a:ext cx="690562" cy="414338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3560" name="矩形标注 6148"/>
          <p:cNvSpPr/>
          <p:nvPr/>
        </p:nvSpPr>
        <p:spPr>
          <a:xfrm flipH="1">
            <a:off x="9882188" y="4468813"/>
            <a:ext cx="1239837" cy="349250"/>
          </a:xfrm>
          <a:prstGeom prst="wedgeRectCallout">
            <a:avLst>
              <a:gd name="adj1" fmla="val 39407"/>
              <a:gd name="adj2" fmla="val 76245"/>
            </a:avLst>
          </a:prstGeom>
          <a:solidFill>
            <a:schemeClr val="bg1">
              <a:alpha val="100000"/>
            </a:schemeClr>
          </a:solidFill>
          <a:ln w="2857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0170" tIns="46990" rIns="90170" bIns="46990" anchor="ctr"/>
          <a:p>
            <a:pPr algn="ctr" eaLnBrk="0" hangingPunct="0"/>
            <a:r>
              <a:rPr lang="zh-CN" altLang="en-US" sz="1400" dirty="0">
                <a:latin typeface="微软雅黑" panose="020B0503020204020204" pitchFamily="2" charset="-122"/>
                <a:ea typeface="微软雅黑" panose="020B0503020204020204" pitchFamily="2" charset="-122"/>
              </a:rPr>
              <a:t>保存生成草稿</a:t>
            </a:r>
            <a:endParaRPr lang="zh-CN" altLang="en-US" sz="1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3561" name="文本框 6146"/>
          <p:cNvSpPr/>
          <p:nvPr/>
        </p:nvSpPr>
        <p:spPr>
          <a:xfrm>
            <a:off x="1619250" y="490538"/>
            <a:ext cx="8937625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填写加工能力基本信息并上传图片。保存时可以选择直接保存发布，也可保存成模板后再行发布，或者保存成草稿，暂不发布。</a:t>
            </a:r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508000" y="2530475"/>
            <a:ext cx="609600" cy="2736850"/>
          </a:xfrm>
          <a:prstGeom prst="rect">
            <a:avLst/>
          </a:prstGeom>
          <a:noFill/>
          <a:ln w="9525">
            <a:noFill/>
          </a:ln>
        </p:spPr>
        <p:txBody>
          <a:bodyPr wrap="square" lIns="24000" tIns="14400" rIns="24000" bIns="14400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b="0" dirty="0">
                <a:solidFill>
                  <a:srgbClr val="FFFFFF"/>
                </a:solidFill>
                <a:latin typeface="Arial" panose="020B0604020202020204" charset="-122"/>
                <a:ea typeface="华文细黑" panose="02010600040101010101" pitchFamily="2" charset="-122"/>
                <a:sym typeface="Calibri" panose="020F0502020204030204"/>
              </a:rPr>
              <a:t>汇报提纲</a:t>
            </a:r>
            <a:endParaRPr lang="zh-CN" altLang="en-US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  <a:p>
            <a:pPr algn="ctr" eaLnBrk="0" hangingPunct="0">
              <a:spcBef>
                <a:spcPct val="50000"/>
              </a:spcBef>
            </a:pPr>
            <a:endParaRPr lang="en-US" altLang="zh-CN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</p:txBody>
      </p:sp>
      <p:sp>
        <p:nvSpPr>
          <p:cNvPr id="6147" name="Rectangle 2"/>
          <p:cNvSpPr/>
          <p:nvPr/>
        </p:nvSpPr>
        <p:spPr>
          <a:xfrm>
            <a:off x="0" y="1592263"/>
            <a:ext cx="1219200" cy="3478212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wrap="none" lIns="18000" tIns="10800" rIns="18000" bIns="10800" anchor="ctr"/>
          <a:p>
            <a:pPr eaLnBrk="0" hangingPunct="0"/>
            <a:endParaRPr lang="zh-CN" altLang="en-US" sz="100" dirty="0">
              <a:solidFill>
                <a:srgbClr val="000000"/>
              </a:solidFill>
              <a:latin typeface="Arial" panose="020B0604020202020204" charset="-122"/>
              <a:ea typeface="宋体" panose="02010600030101010101" pitchFamily="2" charset="-122"/>
              <a:sym typeface="Calibri" panose="020F0502020204030204"/>
            </a:endParaRPr>
          </a:p>
        </p:txBody>
      </p:sp>
      <p:sp>
        <p:nvSpPr>
          <p:cNvPr id="6148" name="Text Box 3"/>
          <p:cNvSpPr txBox="1"/>
          <p:nvPr/>
        </p:nvSpPr>
        <p:spPr>
          <a:xfrm>
            <a:off x="369888" y="2862263"/>
            <a:ext cx="457200" cy="996950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18000" bIns="10800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b="0" dirty="0">
                <a:solidFill>
                  <a:srgbClr val="FFFFFF"/>
                </a:solidFill>
                <a:latin typeface="Arial" panose="020B0604020202020204" charset="-122"/>
                <a:ea typeface="华文细黑" panose="02010600040101010101" pitchFamily="2" charset="-122"/>
                <a:sym typeface="Calibri" panose="020F0502020204030204"/>
              </a:rPr>
              <a:t>目录</a:t>
            </a:r>
            <a:endParaRPr lang="zh-CN" altLang="en-US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</p:txBody>
      </p:sp>
      <p:sp>
        <p:nvSpPr>
          <p:cNvPr id="6149" name="文本框 5"/>
          <p:cNvSpPr txBox="1"/>
          <p:nvPr/>
        </p:nvSpPr>
        <p:spPr>
          <a:xfrm>
            <a:off x="3654425" y="1584325"/>
            <a:ext cx="6694488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一、用户注册流程</a:t>
            </a:r>
            <a:endParaRPr lang="zh-CN" altLang="en-US" sz="2400" b="0" dirty="0">
              <a:solidFill>
                <a:srgbClr val="FF000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6150" name="文本框 3"/>
          <p:cNvSpPr txBox="1"/>
          <p:nvPr/>
        </p:nvSpPr>
        <p:spPr>
          <a:xfrm>
            <a:off x="3667125" y="2305050"/>
            <a:ext cx="4799013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80808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二、加工厂注册流程</a:t>
            </a:r>
            <a:endParaRPr lang="zh-CN" altLang="en-US" sz="2400" b="0" dirty="0">
              <a:solidFill>
                <a:srgbClr val="80808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cxnSp>
        <p:nvCxnSpPr>
          <p:cNvPr id="6151" name="直接箭头连接符 6147"/>
          <p:cNvCxnSpPr/>
          <p:nvPr/>
        </p:nvCxnSpPr>
        <p:spPr>
          <a:xfrm flipV="1">
            <a:off x="3667125" y="2624138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6152" name="直接箭头连接符 6147"/>
          <p:cNvCxnSpPr/>
          <p:nvPr/>
        </p:nvCxnSpPr>
        <p:spPr>
          <a:xfrm flipV="1">
            <a:off x="3667125" y="3344863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6153" name="直接箭头连接符 6147"/>
          <p:cNvCxnSpPr/>
          <p:nvPr/>
        </p:nvCxnSpPr>
        <p:spPr>
          <a:xfrm flipV="1">
            <a:off x="3657600" y="4084638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6154" name="直接箭头连接符 6147"/>
          <p:cNvCxnSpPr/>
          <p:nvPr/>
        </p:nvCxnSpPr>
        <p:spPr>
          <a:xfrm flipV="1">
            <a:off x="3694113" y="4938713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sp>
        <p:nvSpPr>
          <p:cNvPr id="6155" name="文本框 3"/>
          <p:cNvSpPr txBox="1"/>
          <p:nvPr/>
        </p:nvSpPr>
        <p:spPr>
          <a:xfrm>
            <a:off x="3765550" y="3916363"/>
            <a:ext cx="4799013" cy="1006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80808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四、如何发布加工能力</a:t>
            </a:r>
            <a:endParaRPr lang="zh-CN" altLang="en-US" sz="2400" b="0" dirty="0">
              <a:solidFill>
                <a:srgbClr val="80808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6156" name="文本框 3"/>
          <p:cNvSpPr txBox="1"/>
          <p:nvPr/>
        </p:nvSpPr>
        <p:spPr>
          <a:xfrm>
            <a:off x="3708400" y="3151188"/>
            <a:ext cx="4800600" cy="10048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80808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三、如何开通店铺</a:t>
            </a:r>
            <a:endParaRPr lang="zh-CN" altLang="en-US" sz="2400" b="0" dirty="0">
              <a:solidFill>
                <a:srgbClr val="80808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3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295400"/>
            <a:ext cx="9026525" cy="472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18434"/>
          <p:cNvSpPr txBox="1"/>
          <p:nvPr/>
        </p:nvSpPr>
        <p:spPr>
          <a:xfrm>
            <a:off x="466725" y="4763"/>
            <a:ext cx="26209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如何发布加工能力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sp>
        <p:nvSpPr>
          <p:cNvPr id="24580" name="文本框 6146"/>
          <p:cNvSpPr/>
          <p:nvPr/>
        </p:nvSpPr>
        <p:spPr>
          <a:xfrm>
            <a:off x="1073150" y="733425"/>
            <a:ext cx="10637838" cy="3952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可以通过”加工能力管理”，进行上下架、相关修改或删除操作，或实现新加工能力的发布。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24581" name="矩形 13319"/>
          <p:cNvSpPr/>
          <p:nvPr/>
        </p:nvSpPr>
        <p:spPr>
          <a:xfrm>
            <a:off x="3354388" y="3051175"/>
            <a:ext cx="1195387" cy="398463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p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24582" name="矩形标注 6148"/>
          <p:cNvSpPr/>
          <p:nvPr/>
        </p:nvSpPr>
        <p:spPr>
          <a:xfrm flipH="1">
            <a:off x="4806950" y="2989263"/>
            <a:ext cx="1717675" cy="547687"/>
          </a:xfrm>
          <a:prstGeom prst="wedgeRectCallout">
            <a:avLst>
              <a:gd name="adj1" fmla="val 64046"/>
              <a:gd name="adj2" fmla="val 7565"/>
            </a:avLst>
          </a:prstGeom>
          <a:solidFill>
            <a:schemeClr val="bg1">
              <a:alpha val="100000"/>
            </a:schemeClr>
          </a:solidFill>
          <a:ln w="2857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0170" tIns="46990" rIns="90170" bIns="46990" anchor="ctr"/>
          <a:p>
            <a:pPr algn="ctr" eaLnBrk="0" hangingPunct="0"/>
            <a:r>
              <a:rPr lang="zh-CN" altLang="en-US" sz="1400" dirty="0">
                <a:latin typeface="微软雅黑" panose="020B0503020204020204" pitchFamily="2" charset="-122"/>
                <a:ea typeface="微软雅黑" panose="020B0503020204020204" pitchFamily="2" charset="-122"/>
              </a:rPr>
              <a:t>进行上、下架操作，</a:t>
            </a:r>
            <a:endParaRPr lang="zh-CN" altLang="en-US" sz="1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pPr algn="ctr" eaLnBrk="0" hangingPunct="0"/>
            <a:r>
              <a:rPr lang="zh-CN" altLang="en-US" sz="1400" dirty="0">
                <a:latin typeface="微软雅黑" panose="020B0503020204020204" pitchFamily="2" charset="-122"/>
                <a:ea typeface="微软雅黑" panose="020B0503020204020204" pitchFamily="2" charset="-122"/>
              </a:rPr>
              <a:t>下架后方可修改数据</a:t>
            </a:r>
            <a:endParaRPr lang="zh-CN" altLang="en-US" sz="1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4583" name="矩形标注 6148"/>
          <p:cNvSpPr/>
          <p:nvPr/>
        </p:nvSpPr>
        <p:spPr>
          <a:xfrm flipH="1">
            <a:off x="7988300" y="2601913"/>
            <a:ext cx="1468438" cy="385762"/>
          </a:xfrm>
          <a:prstGeom prst="wedgeRectCallout">
            <a:avLst>
              <a:gd name="adj1" fmla="val -46065"/>
              <a:gd name="adj2" fmla="val 88324"/>
            </a:avLst>
          </a:prstGeom>
          <a:solidFill>
            <a:schemeClr val="bg1">
              <a:alpha val="100000"/>
            </a:schemeClr>
          </a:solidFill>
          <a:ln w="2857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0170" tIns="46990" rIns="90170" bIns="46990" anchor="ctr"/>
          <a:p>
            <a:pPr algn="ctr" eaLnBrk="0" hangingPunct="0"/>
            <a:r>
              <a:rPr lang="zh-CN" altLang="en-US" sz="1400" dirty="0">
                <a:latin typeface="微软雅黑" panose="020B0503020204020204" pitchFamily="2" charset="-122"/>
                <a:ea typeface="微软雅黑" panose="020B0503020204020204" pitchFamily="2" charset="-122"/>
              </a:rPr>
              <a:t>发布新的加工能力</a:t>
            </a:r>
            <a:endParaRPr lang="zh-CN" altLang="en-US" sz="1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4584" name="矩形 13316"/>
          <p:cNvSpPr/>
          <p:nvPr/>
        </p:nvSpPr>
        <p:spPr>
          <a:xfrm>
            <a:off x="9312275" y="3143250"/>
            <a:ext cx="647700" cy="40005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p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24585" name="矩形 13315"/>
          <p:cNvSpPr/>
          <p:nvPr/>
        </p:nvSpPr>
        <p:spPr>
          <a:xfrm>
            <a:off x="9537700" y="3965575"/>
            <a:ext cx="647700" cy="1854200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/>
          <a:p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sp>
        <p:nvSpPr>
          <p:cNvPr id="24586" name="矩形标注 6148"/>
          <p:cNvSpPr/>
          <p:nvPr/>
        </p:nvSpPr>
        <p:spPr>
          <a:xfrm flipH="1">
            <a:off x="7994650" y="3814763"/>
            <a:ext cx="1368425" cy="387350"/>
          </a:xfrm>
          <a:prstGeom prst="wedgeRectCallout">
            <a:avLst>
              <a:gd name="adj1" fmla="val -61505"/>
              <a:gd name="adj2" fmla="val 52958"/>
            </a:avLst>
          </a:prstGeom>
          <a:solidFill>
            <a:schemeClr val="bg1">
              <a:alpha val="100000"/>
            </a:schemeClr>
          </a:solidFill>
          <a:ln w="2857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0170" tIns="46990" rIns="90170" bIns="46990" anchor="ctr"/>
          <a:p>
            <a:pPr algn="ctr" eaLnBrk="0" hangingPunct="0"/>
            <a:r>
              <a:rPr lang="zh-CN" altLang="en-US" sz="1400" dirty="0">
                <a:latin typeface="微软雅黑" panose="020B0503020204020204" pitchFamily="2" charset="-122"/>
                <a:ea typeface="微软雅黑" panose="020B0503020204020204" pitchFamily="2" charset="-122"/>
              </a:rPr>
              <a:t>修改或删除操作</a:t>
            </a:r>
            <a:endParaRPr lang="zh-CN" altLang="en-US" sz="14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4"/>
          <p:cNvSpPr txBox="1"/>
          <p:nvPr/>
        </p:nvSpPr>
        <p:spPr>
          <a:xfrm>
            <a:off x="4214813" y="993775"/>
            <a:ext cx="639603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 b="0" dirty="0">
                <a:solidFill>
                  <a:srgbClr val="2D2D8A"/>
                </a:solidFill>
                <a:latin typeface="Arial" panose="020B0604020202020204" charset="-122"/>
                <a:ea typeface="微软雅黑" panose="020B0503020204020204" pitchFamily="2" charset="-122"/>
              </a:rPr>
              <a:t>欧冶加工服务平台</a:t>
            </a:r>
            <a:endParaRPr lang="zh-CN" altLang="en-US" sz="1600" b="0" dirty="0">
              <a:solidFill>
                <a:srgbClr val="2D2D8A"/>
              </a:solidFill>
              <a:latin typeface="Arial" panose="020B0604020202020204" charset="-122"/>
              <a:ea typeface="微软雅黑" panose="020B0503020204020204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Arial" panose="020B0604020202020204" charset="-122"/>
                <a:ea typeface="微软雅黑" panose="020B0503020204020204" pitchFamily="2" charset="-122"/>
              </a:rPr>
              <a:t>欧冶加工  </a:t>
            </a:r>
            <a:r>
              <a:rPr lang="en-US" altLang="zh-CN" sz="1600" dirty="0">
                <a:solidFill>
                  <a:srgbClr val="000000"/>
                </a:solidFill>
                <a:latin typeface="Arial" panose="020B0604020202020204" charset="-122"/>
                <a:ea typeface="微软雅黑" panose="020B0503020204020204" pitchFamily="2" charset="-122"/>
              </a:rPr>
              <a:t>-  </a:t>
            </a:r>
            <a:r>
              <a:rPr lang="zh-CN" altLang="en-US" sz="1600" dirty="0">
                <a:solidFill>
                  <a:srgbClr val="000000"/>
                </a:solidFill>
                <a:latin typeface="Arial" panose="020B0604020202020204" charset="-122"/>
                <a:ea typeface="微软雅黑" panose="020B0503020204020204" pitchFamily="2" charset="-122"/>
              </a:rPr>
              <a:t>钢材加工及零部件制造服务共享平台</a:t>
            </a:r>
            <a:endParaRPr lang="en-US" altLang="zh-CN" sz="1600" dirty="0">
              <a:solidFill>
                <a:srgbClr val="000000"/>
              </a:solidFill>
              <a:latin typeface="Arial" panose="020B0604020202020204" charset="-122"/>
              <a:ea typeface="微软雅黑" panose="020B0503020204020204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Arial" panose="020B0604020202020204" charset="-122"/>
                <a:ea typeface="微软雅黑" panose="020B0503020204020204" pitchFamily="2" charset="-122"/>
              </a:rPr>
              <a:t>平台网址：</a:t>
            </a:r>
            <a:r>
              <a:rPr lang="en-US" altLang="zh-CN" sz="1600" dirty="0">
                <a:solidFill>
                  <a:schemeClr val="tx1"/>
                </a:solidFill>
                <a:latin typeface="Arial" panose="020B0604020202020204" charset="-122"/>
                <a:ea typeface="微软雅黑" panose="020B0503020204020204" pitchFamily="2" charset="-122"/>
              </a:rPr>
              <a:t> www.ouyeeljg.com</a:t>
            </a:r>
            <a:endParaRPr lang="en-US" altLang="zh-CN" sz="1600" dirty="0">
              <a:solidFill>
                <a:srgbClr val="000000"/>
              </a:solidFill>
              <a:latin typeface="Arial" panose="020B0604020202020204" charset="-122"/>
              <a:ea typeface="微软雅黑" panose="020B0503020204020204" pitchFamily="2" charset="-122"/>
              <a:hlinkClick r:id="rId1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Arial" panose="020B0604020202020204" charset="-122"/>
                <a:ea typeface="微软雅黑" panose="020B0503020204020204" pitchFamily="2" charset="-122"/>
              </a:rPr>
              <a:t>客服电话：021-</a:t>
            </a:r>
            <a:r>
              <a:rPr lang="en-US" altLang="zh-CN" sz="1600" dirty="0">
                <a:solidFill>
                  <a:srgbClr val="000000"/>
                </a:solidFill>
                <a:latin typeface="Arial" panose="020B0604020202020204" charset="-122"/>
                <a:ea typeface="微软雅黑" panose="020B0503020204020204" pitchFamily="2" charset="-122"/>
              </a:rPr>
              <a:t>36638161</a:t>
            </a:r>
            <a:endParaRPr lang="en-US" altLang="zh-CN" sz="1600" dirty="0">
              <a:solidFill>
                <a:srgbClr val="000000"/>
              </a:solidFill>
              <a:latin typeface="Arial" panose="020B0604020202020204" charset="-122"/>
              <a:ea typeface="微软雅黑" panose="020B0503020204020204" pitchFamily="2" charset="-122"/>
            </a:endParaRPr>
          </a:p>
        </p:txBody>
      </p:sp>
      <p:pic>
        <p:nvPicPr>
          <p:cNvPr id="2560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838" y="1308100"/>
            <a:ext cx="1647825" cy="15795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5604" name="直接连接符 10"/>
          <p:cNvCxnSpPr/>
          <p:nvPr/>
        </p:nvCxnSpPr>
        <p:spPr>
          <a:xfrm>
            <a:off x="2003425" y="3424238"/>
            <a:ext cx="8429625" cy="0"/>
          </a:xfrm>
          <a:prstGeom prst="line">
            <a:avLst/>
          </a:prstGeom>
          <a:ln w="25400" cap="flat" cmpd="dbl">
            <a:solidFill>
              <a:srgbClr val="2D2D8A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5606" name="文本框 31749"/>
          <p:cNvSpPr txBox="1"/>
          <p:nvPr/>
        </p:nvSpPr>
        <p:spPr>
          <a:xfrm>
            <a:off x="4221480" y="3748405"/>
            <a:ext cx="4283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 b="0" dirty="0">
                <a:solidFill>
                  <a:srgbClr val="2D2D8A"/>
                </a:solidFill>
                <a:latin typeface="Arial" panose="020B0604020202020204" charset="-122"/>
                <a:ea typeface="微软雅黑" panose="020B0503020204020204" pitchFamily="2" charset="-122"/>
              </a:rPr>
              <a:t>云管家</a:t>
            </a:r>
            <a:endParaRPr lang="zh-CN" altLang="en-US" sz="1600" b="0" dirty="0">
              <a:solidFill>
                <a:srgbClr val="2D2D8A"/>
              </a:solidFill>
              <a:latin typeface="Arial" panose="020B0604020202020204" charset="-122"/>
              <a:ea typeface="微软雅黑" panose="020B0503020204020204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2" charset="-122"/>
                <a:ea typeface="微软雅黑" panose="020B0503020204020204" pitchFamily="2" charset="-122"/>
              </a:rPr>
              <a:t>PC端 ：www.ouyeelygj.com</a:t>
            </a:r>
            <a:endParaRPr lang="en-US" altLang="zh-CN" sz="1600" dirty="0">
              <a:ea typeface="微软雅黑" panose="020B0503020204020204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客服电话： 021-36638162</a:t>
            </a:r>
            <a:endParaRPr lang="zh-CN" altLang="en-US" sz="1600" dirty="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QQ：</a:t>
            </a:r>
            <a:r>
              <a:rPr lang="en-US" altLang="zh-CN" sz="1600" dirty="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24064201</a:t>
            </a:r>
            <a:r>
              <a:rPr lang="zh-CN" altLang="en-US" sz="1600" dirty="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 </a:t>
            </a:r>
            <a:endParaRPr lang="zh-CN" altLang="en-US" sz="1600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25609" name="图片 266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475" y="3762375"/>
            <a:ext cx="1474788" cy="147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封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5175" cy="688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6146"/>
          <p:cNvSpPr/>
          <p:nvPr/>
        </p:nvSpPr>
        <p:spPr>
          <a:xfrm>
            <a:off x="422275" y="857250"/>
            <a:ext cx="5932488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路径一：综合平台登入（www.ouyeel.com）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用户打开网页点击”免费注册”按键。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7171" name="文本框 18434"/>
          <p:cNvSpPr txBox="1"/>
          <p:nvPr/>
        </p:nvSpPr>
        <p:spPr>
          <a:xfrm>
            <a:off x="466725" y="4763"/>
            <a:ext cx="30273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用户注册流程-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注册路径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717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0" y="2141538"/>
            <a:ext cx="5195888" cy="2855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6146"/>
          <p:cNvSpPr/>
          <p:nvPr/>
        </p:nvSpPr>
        <p:spPr>
          <a:xfrm>
            <a:off x="6327775" y="857250"/>
            <a:ext cx="5934075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路径二：欧冶加工平台登入(www.ouyeeljg.com)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用户打开网页点击“马上注册”按键。</a:t>
            </a:r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pic>
        <p:nvPicPr>
          <p:cNvPr id="7174" name="图片 71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38" y="2282825"/>
            <a:ext cx="6018212" cy="278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6146"/>
          <p:cNvSpPr/>
          <p:nvPr/>
        </p:nvSpPr>
        <p:spPr>
          <a:xfrm>
            <a:off x="1185863" y="735013"/>
            <a:ext cx="10207625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在跳转的页面中填写“注册企业账号”所需要的信息，并点击“免费注册”按键。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8195" name="文本框 18434"/>
          <p:cNvSpPr txBox="1"/>
          <p:nvPr/>
        </p:nvSpPr>
        <p:spPr>
          <a:xfrm>
            <a:off x="466725" y="4763"/>
            <a:ext cx="30273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用户注册流程-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注册内容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8196" name="图片 81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0" y="1268413"/>
            <a:ext cx="4389438" cy="5243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6146"/>
          <p:cNvSpPr/>
          <p:nvPr/>
        </p:nvSpPr>
        <p:spPr>
          <a:xfrm>
            <a:off x="2066925" y="722313"/>
            <a:ext cx="9639300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  跳转注册成功页面，点击“提交工商信息”按键。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9219" name="文本框 18434"/>
          <p:cNvSpPr txBox="1"/>
          <p:nvPr/>
        </p:nvSpPr>
        <p:spPr>
          <a:xfrm>
            <a:off x="466725" y="4763"/>
            <a:ext cx="30273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用户注册流程-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注册内容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922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3288" y="1498600"/>
            <a:ext cx="4213225" cy="468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6146"/>
          <p:cNvSpPr/>
          <p:nvPr/>
        </p:nvSpPr>
        <p:spPr>
          <a:xfrm>
            <a:off x="1420813" y="644525"/>
            <a:ext cx="9682162" cy="4873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在“公司资料”中填写相关信息，上传营业执照扫描件后，点击“提交”按键。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0243" name="文本框 18434"/>
          <p:cNvSpPr txBox="1"/>
          <p:nvPr/>
        </p:nvSpPr>
        <p:spPr>
          <a:xfrm>
            <a:off x="466725" y="4763"/>
            <a:ext cx="30273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用户注册流程-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注册内容</a:t>
            </a:r>
            <a:endParaRPr lang="zh-CN" altLang="en-US" dirty="0">
              <a:latin typeface="Arial" panose="020B0604020202020204" charset="-122"/>
              <a:ea typeface="宋体" panose="02010600030101010101" pitchFamily="2" charset="-122"/>
            </a:endParaRPr>
          </a:p>
        </p:txBody>
      </p:sp>
      <p:pic>
        <p:nvPicPr>
          <p:cNvPr id="10244" name="图片 102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1288" y="1279525"/>
            <a:ext cx="5522912" cy="523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5122"/>
          <p:cNvSpPr/>
          <p:nvPr/>
        </p:nvSpPr>
        <p:spPr>
          <a:xfrm>
            <a:off x="1428750" y="693738"/>
            <a:ext cx="8677275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工商信息提交成功后，点击查看：欧冶物流的已开通业务。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1126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2266950"/>
            <a:ext cx="4581525" cy="2478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8434"/>
          <p:cNvSpPr txBox="1"/>
          <p:nvPr/>
        </p:nvSpPr>
        <p:spPr>
          <a:xfrm>
            <a:off x="466725" y="4763"/>
            <a:ext cx="30273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用户注册流程-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系统审核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sp>
        <p:nvSpPr>
          <p:cNvPr id="11270" name="箭头 287"/>
          <p:cNvSpPr/>
          <p:nvPr/>
        </p:nvSpPr>
        <p:spPr>
          <a:xfrm>
            <a:off x="5695950" y="3792538"/>
            <a:ext cx="728663" cy="1587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295" y="2074545"/>
            <a:ext cx="4797425" cy="3110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5122"/>
          <p:cNvSpPr/>
          <p:nvPr/>
        </p:nvSpPr>
        <p:spPr>
          <a:xfrm>
            <a:off x="1417638" y="779463"/>
            <a:ext cx="88074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点击</a:t>
            </a:r>
            <a:r>
              <a:rPr lang="en-US" altLang="zh-CN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“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供应商资质</a:t>
            </a:r>
            <a:r>
              <a:rPr lang="en-US" altLang="zh-CN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”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后面的</a:t>
            </a:r>
            <a:r>
              <a:rPr lang="en-US" altLang="zh-CN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“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点击查看</a:t>
            </a:r>
            <a:r>
              <a:rPr lang="en-US" altLang="zh-CN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”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按钮，可直接跳转到加工平台，进行供应商相关信息的填写。</a:t>
            </a:r>
            <a:endParaRPr lang="zh-CN" altLang="en-US" sz="20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12292" name="文本框 18434"/>
          <p:cNvSpPr txBox="1"/>
          <p:nvPr/>
        </p:nvSpPr>
        <p:spPr>
          <a:xfrm>
            <a:off x="466725" y="4763"/>
            <a:ext cx="3027363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用户注册流程-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charset="-122"/>
                <a:ea typeface="黑体" panose="02010609060101010101" charset="-122"/>
              </a:rPr>
              <a:t>系统审核</a:t>
            </a:r>
            <a:endParaRPr lang="zh-CN" altLang="en-US" dirty="0">
              <a:solidFill>
                <a:schemeClr val="bg1"/>
              </a:solidFill>
              <a:latin typeface="Arial" panose="020B0604020202020204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0" y="2011680"/>
            <a:ext cx="6659880" cy="21101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3"/>
          <p:cNvSpPr txBox="1"/>
          <p:nvPr/>
        </p:nvSpPr>
        <p:spPr>
          <a:xfrm>
            <a:off x="508000" y="2530475"/>
            <a:ext cx="609600" cy="2736850"/>
          </a:xfrm>
          <a:prstGeom prst="rect">
            <a:avLst/>
          </a:prstGeom>
          <a:noFill/>
          <a:ln w="9525">
            <a:noFill/>
          </a:ln>
        </p:spPr>
        <p:txBody>
          <a:bodyPr wrap="square" lIns="24000" tIns="14400" rIns="24000" bIns="14400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b="0" dirty="0">
                <a:solidFill>
                  <a:srgbClr val="FFFFFF"/>
                </a:solidFill>
                <a:latin typeface="Arial" panose="020B0604020202020204" charset="-122"/>
                <a:ea typeface="华文细黑" panose="02010600040101010101" pitchFamily="2" charset="-122"/>
                <a:sym typeface="Calibri" panose="020F0502020204030204"/>
              </a:rPr>
              <a:t>汇报提纲</a:t>
            </a:r>
            <a:endParaRPr lang="zh-CN" altLang="en-US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  <a:p>
            <a:pPr algn="ctr" eaLnBrk="0" hangingPunct="0">
              <a:spcBef>
                <a:spcPct val="50000"/>
              </a:spcBef>
            </a:pPr>
            <a:endParaRPr lang="en-US" altLang="zh-CN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</p:txBody>
      </p:sp>
      <p:sp>
        <p:nvSpPr>
          <p:cNvPr id="13315" name="Rectangle 2"/>
          <p:cNvSpPr/>
          <p:nvPr/>
        </p:nvSpPr>
        <p:spPr>
          <a:xfrm>
            <a:off x="0" y="1592263"/>
            <a:ext cx="1219200" cy="3478212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wrap="none" lIns="18000" tIns="10800" rIns="18000" bIns="10800" anchor="ctr"/>
          <a:p>
            <a:pPr eaLnBrk="0" hangingPunct="0"/>
            <a:endParaRPr lang="zh-CN" altLang="en-US" sz="100" dirty="0">
              <a:solidFill>
                <a:srgbClr val="000000"/>
              </a:solidFill>
              <a:latin typeface="Arial" panose="020B0604020202020204" charset="-122"/>
              <a:ea typeface="宋体" panose="02010600030101010101" pitchFamily="2" charset="-122"/>
              <a:sym typeface="Calibri" panose="020F0502020204030204"/>
            </a:endParaRPr>
          </a:p>
        </p:txBody>
      </p:sp>
      <p:sp>
        <p:nvSpPr>
          <p:cNvPr id="13316" name="Text Box 3"/>
          <p:cNvSpPr txBox="1"/>
          <p:nvPr/>
        </p:nvSpPr>
        <p:spPr>
          <a:xfrm>
            <a:off x="369888" y="2862263"/>
            <a:ext cx="457200" cy="996950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18000" bIns="10800"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b="0" dirty="0">
                <a:solidFill>
                  <a:srgbClr val="FFFFFF"/>
                </a:solidFill>
                <a:latin typeface="Arial" panose="020B0604020202020204" charset="-122"/>
                <a:ea typeface="华文细黑" panose="02010600040101010101" pitchFamily="2" charset="-122"/>
                <a:sym typeface="Calibri" panose="020F0502020204030204"/>
              </a:rPr>
              <a:t>目录</a:t>
            </a:r>
            <a:endParaRPr lang="zh-CN" altLang="en-US" sz="3200" b="0" dirty="0">
              <a:solidFill>
                <a:srgbClr val="FFFFFF"/>
              </a:solidFill>
              <a:latin typeface="Arial" panose="020B0604020202020204" charset="-122"/>
              <a:ea typeface="华文细黑" panose="02010600040101010101" pitchFamily="2" charset="-122"/>
              <a:sym typeface="Calibri" panose="020F0502020204030204"/>
            </a:endParaRPr>
          </a:p>
        </p:txBody>
      </p:sp>
      <p:sp>
        <p:nvSpPr>
          <p:cNvPr id="13317" name="文本框 5"/>
          <p:cNvSpPr txBox="1"/>
          <p:nvPr/>
        </p:nvSpPr>
        <p:spPr>
          <a:xfrm>
            <a:off x="3670300" y="1616075"/>
            <a:ext cx="6694488" cy="1003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80808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charset="-122"/>
              </a:rPr>
              <a:t>一、用户注册流程</a:t>
            </a:r>
            <a:endParaRPr lang="zh-CN" altLang="en-US" sz="2400" b="0" dirty="0">
              <a:solidFill>
                <a:srgbClr val="80808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Arial" panose="020B0604020202020204" charset="-122"/>
            </a:endParaRPr>
          </a:p>
        </p:txBody>
      </p:sp>
      <p:sp>
        <p:nvSpPr>
          <p:cNvPr id="13318" name="文本框 3"/>
          <p:cNvSpPr txBox="1"/>
          <p:nvPr/>
        </p:nvSpPr>
        <p:spPr>
          <a:xfrm>
            <a:off x="3697288" y="2289175"/>
            <a:ext cx="4799012" cy="100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FF33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二、加工厂注册流程</a:t>
            </a:r>
            <a:endParaRPr lang="zh-CN" altLang="en-US" sz="2400" b="0" dirty="0">
              <a:solidFill>
                <a:srgbClr val="FF33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cxnSp>
        <p:nvCxnSpPr>
          <p:cNvPr id="13319" name="直接箭头连接符 6147"/>
          <p:cNvCxnSpPr/>
          <p:nvPr/>
        </p:nvCxnSpPr>
        <p:spPr>
          <a:xfrm flipV="1">
            <a:off x="3667125" y="2624138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13320" name="直接箭头连接符 6147"/>
          <p:cNvCxnSpPr/>
          <p:nvPr/>
        </p:nvCxnSpPr>
        <p:spPr>
          <a:xfrm flipV="1">
            <a:off x="3667125" y="3344863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sp>
        <p:nvSpPr>
          <p:cNvPr id="13321" name="文本框 5"/>
          <p:cNvSpPr txBox="1"/>
          <p:nvPr/>
        </p:nvSpPr>
        <p:spPr>
          <a:xfrm>
            <a:off x="3736975" y="3151188"/>
            <a:ext cx="6694488" cy="1006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80808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charset="-122"/>
              </a:rPr>
              <a:t>三、如何开通店铺</a:t>
            </a:r>
            <a:endParaRPr lang="zh-CN" altLang="en-US" sz="2400" b="0" dirty="0">
              <a:solidFill>
                <a:srgbClr val="80808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Arial" panose="020B0604020202020204" charset="-122"/>
            </a:endParaRPr>
          </a:p>
        </p:txBody>
      </p:sp>
      <p:sp>
        <p:nvSpPr>
          <p:cNvPr id="13322" name="文本框 5"/>
          <p:cNvSpPr txBox="1"/>
          <p:nvPr/>
        </p:nvSpPr>
        <p:spPr>
          <a:xfrm>
            <a:off x="3721100" y="3952875"/>
            <a:ext cx="6694488" cy="1006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250000"/>
              </a:lnSpc>
              <a:buFont typeface="Calibri Light" panose="020F0302020204030204"/>
              <a:buNone/>
            </a:pPr>
            <a:r>
              <a:rPr lang="zh-CN" altLang="en-US" sz="2400" b="0" dirty="0">
                <a:solidFill>
                  <a:srgbClr val="80808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charset="-122"/>
              </a:rPr>
              <a:t>四、如何发布加工能力</a:t>
            </a:r>
            <a:endParaRPr lang="zh-CN" altLang="en-US" sz="2400" b="0" dirty="0">
              <a:solidFill>
                <a:srgbClr val="80808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Arial" panose="020B0604020202020204" charset="-122"/>
            </a:endParaRPr>
          </a:p>
        </p:txBody>
      </p:sp>
      <p:cxnSp>
        <p:nvCxnSpPr>
          <p:cNvPr id="13323" name="直接箭头连接符 6147"/>
          <p:cNvCxnSpPr/>
          <p:nvPr/>
        </p:nvCxnSpPr>
        <p:spPr>
          <a:xfrm flipV="1">
            <a:off x="3687763" y="4175125"/>
            <a:ext cx="4826000" cy="7938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  <p:cxnSp>
        <p:nvCxnSpPr>
          <p:cNvPr id="13324" name="直接箭头连接符 6147"/>
          <p:cNvCxnSpPr/>
          <p:nvPr/>
        </p:nvCxnSpPr>
        <p:spPr>
          <a:xfrm flipV="1">
            <a:off x="3678238" y="4999038"/>
            <a:ext cx="4826000" cy="7937"/>
          </a:xfrm>
          <a:prstGeom prst="straightConnector1">
            <a:avLst/>
          </a:prstGeom>
          <a:ln w="19050" cap="flat" cmpd="sng">
            <a:solidFill>
              <a:srgbClr val="04AEDA"/>
            </a:solidFill>
            <a:prstDash val="sysDot"/>
            <a:headEnd type="none" w="med" len="med"/>
            <a:tailEnd type="none" w="med" len="med"/>
          </a:ln>
        </p:spPr>
      </p:cxnSp>
    </p:spTree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FFFFFF"/>
      </a:accent3>
      <a:accent4>
        <a:srgbClr val="000000"/>
      </a:accent4>
      <a:accent5>
        <a:srgbClr val="B0BCDE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1218</Words>
  <Application>WPS 演示</Application>
  <PresentationFormat>宽屏</PresentationFormat>
  <Paragraphs>151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Arial</vt:lpstr>
      <vt:lpstr>等线 Light</vt:lpstr>
      <vt:lpstr>华文楷体</vt:lpstr>
      <vt:lpstr>等线</vt:lpstr>
      <vt:lpstr>Microsoft YaHei UI</vt:lpstr>
      <vt:lpstr>Calibri</vt:lpstr>
      <vt:lpstr>Times New Roman</vt:lpstr>
      <vt:lpstr>华文行楷</vt:lpstr>
      <vt:lpstr>微软雅黑</vt:lpstr>
      <vt:lpstr>华文细黑</vt:lpstr>
      <vt:lpstr>Calibri Light</vt:lpstr>
      <vt:lpstr>黑体</vt:lpstr>
      <vt:lpstr>Arial Unicode MS</vt:lpstr>
      <vt:lpstr>自定义设计方案_2</vt:lpstr>
      <vt:lpstr>1_自定义设计方案_2</vt:lpstr>
      <vt:lpstr>默认设计模板_3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user</cp:lastModifiedBy>
  <cp:revision>551</cp:revision>
  <dcterms:created xsi:type="dcterms:W3CDTF">2016-08-16T01:09:00Z</dcterms:created>
  <dcterms:modified xsi:type="dcterms:W3CDTF">2019-06-10T08:00:16Z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2052-11.8.2.8276</vt:lpwstr>
  </property>
</Properties>
</file>